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329" r:id="rId2"/>
    <p:sldId id="259" r:id="rId3"/>
    <p:sldId id="277" r:id="rId4"/>
    <p:sldId id="282" r:id="rId5"/>
    <p:sldId id="279" r:id="rId6"/>
    <p:sldId id="264" r:id="rId7"/>
    <p:sldId id="305" r:id="rId8"/>
    <p:sldId id="306" r:id="rId9"/>
    <p:sldId id="315" r:id="rId10"/>
    <p:sldId id="317" r:id="rId11"/>
    <p:sldId id="318" r:id="rId12"/>
    <p:sldId id="316" r:id="rId13"/>
    <p:sldId id="319" r:id="rId14"/>
    <p:sldId id="320" r:id="rId15"/>
    <p:sldId id="321" r:id="rId16"/>
    <p:sldId id="322" r:id="rId17"/>
    <p:sldId id="323" r:id="rId18"/>
    <p:sldId id="324" r:id="rId19"/>
    <p:sldId id="325" r:id="rId20"/>
    <p:sldId id="326" r:id="rId21"/>
    <p:sldId id="327" r:id="rId22"/>
    <p:sldId id="328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4.png>
</file>

<file path=ppt/media/image19.png>
</file>

<file path=ppt/media/image2.png>
</file>

<file path=ppt/media/image20.png>
</file>

<file path=ppt/media/image3.png>
</file>

<file path=ppt/media/image4.png>
</file>

<file path=ppt/media/image43.png>
</file>

<file path=ppt/media/image44.png>
</file>

<file path=ppt/media/image45.png>
</file>

<file path=ppt/media/image5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969B2A-D21A-4BE9-B8EB-E16EDC194253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56CC17-A09A-4A4D-BA86-01170483B9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4167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135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2586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3833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8975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732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9941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9116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1238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5230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876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5387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CAA1B-A3A2-4CDE-8133-D8E8362BE8DB}" type="datetimeFigureOut">
              <a:rPr lang="en-IN" smtClean="0"/>
              <a:t>11-04-2020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E5AA5-A551-4C90-805E-1548D2A85B1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6830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60" y="2780928"/>
            <a:ext cx="7772400" cy="1470025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Communication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UEC607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7360" y="4797152"/>
            <a:ext cx="6400800" cy="1752600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Dr. Poonam Verma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49C8A-F880-439E-9060-2C813672E3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0"/>
            <a:ext cx="436245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248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490066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b="1" i="1" dirty="0">
                <a:solidFill>
                  <a:srgbClr val="FF0000"/>
                </a:solidFill>
              </a:rPr>
              <a:t>Example</a:t>
            </a:r>
            <a:endParaRPr lang="en-US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D7A57C-5D99-4122-9373-E358A8F3B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124744"/>
            <a:ext cx="6552728" cy="25922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EE2371-2CAA-440D-8BD3-42AB7FFE5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668" y="4581128"/>
            <a:ext cx="2483475" cy="17281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34019C-5195-4EDF-BB74-39CFD5B594DD}"/>
              </a:ext>
            </a:extLst>
          </p:cNvPr>
          <p:cNvSpPr txBox="1"/>
          <p:nvPr/>
        </p:nvSpPr>
        <p:spPr>
          <a:xfrm>
            <a:off x="539552" y="4077072"/>
            <a:ext cx="2088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know, </a:t>
            </a:r>
          </a:p>
        </p:txBody>
      </p:sp>
    </p:spTree>
    <p:extLst>
      <p:ext uri="{BB962C8B-B14F-4D97-AF65-F5344CB8AC3E}">
        <p14:creationId xmlns:p14="http://schemas.microsoft.com/office/powerpoint/2010/main" val="179552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D22021-BA67-41D8-94D6-548203104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890" y="4384801"/>
            <a:ext cx="7128792" cy="24731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E88B97-04F3-400F-BC0D-2DAA5E377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86" y="11269"/>
            <a:ext cx="7056784" cy="38884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BB6817-80ED-4780-813E-74389BFC4B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9983" y="11269"/>
            <a:ext cx="2014017" cy="140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39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595AE5-F429-4185-9092-30E01D74F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02"/>
            <a:ext cx="9144000" cy="29680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3A6BDC-278D-4B14-8A73-BDFA508F1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064" y="4365104"/>
            <a:ext cx="3217565" cy="184236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F2AEE2A-47D0-4A71-9BBE-C04056904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4365104"/>
            <a:ext cx="2592288" cy="20711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CC3CFD-9096-4C27-93B2-0D26BBF64FC0}"/>
              </a:ext>
            </a:extLst>
          </p:cNvPr>
          <p:cNvSpPr txBox="1"/>
          <p:nvPr/>
        </p:nvSpPr>
        <p:spPr>
          <a:xfrm>
            <a:off x="683568" y="3681134"/>
            <a:ext cx="3217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have, </a:t>
            </a:r>
          </a:p>
        </p:txBody>
      </p:sp>
    </p:spTree>
    <p:extLst>
      <p:ext uri="{BB962C8B-B14F-4D97-AF65-F5344CB8AC3E}">
        <p14:creationId xmlns:p14="http://schemas.microsoft.com/office/powerpoint/2010/main" val="2354271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6D4465-2A35-43AA-BCED-DC9E3C960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404664"/>
            <a:ext cx="8532440" cy="578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169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03D492-DBA1-4EA0-B6F4-7B84E756F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762" y="0"/>
            <a:ext cx="9144000" cy="46619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4E049AD-0937-4E03-87AC-2657532CD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8" y="4782766"/>
            <a:ext cx="6336704" cy="207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155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6537A1-83A4-41C0-9587-1183556FC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581"/>
            <a:ext cx="9144000" cy="576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348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78DEC3-5F23-426B-9BC8-6F9A9677C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1333"/>
            <a:ext cx="9144000" cy="615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368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F0FD0F-D9EC-49FD-81BF-AB088D34C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6"/>
            <a:ext cx="9144000" cy="30613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74B6CD-CE68-4E5E-9F2A-8D467750C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68960"/>
            <a:ext cx="9144000" cy="136815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D1625E-7361-40D0-8AF1-4AD561D4EB1F}"/>
              </a:ext>
            </a:extLst>
          </p:cNvPr>
          <p:cNvSpPr txBox="1"/>
          <p:nvPr/>
        </p:nvSpPr>
        <p:spPr>
          <a:xfrm>
            <a:off x="251520" y="4653136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have,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D85B82-A73A-45B3-8068-0E48BC4ACE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12" y="5238492"/>
            <a:ext cx="2736304" cy="16238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A1F9D2-B201-4A87-87C8-12E91D524E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5776" y="4979683"/>
            <a:ext cx="3217565" cy="18423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6046B5-D884-405D-AE83-463A0510D6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6435" y="5008004"/>
            <a:ext cx="3217565" cy="184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074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F2B1E8-3CA9-44C7-B4F1-A5281F2E4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0"/>
            <a:ext cx="8861864" cy="23390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E5A880-137B-484F-B94D-2600BC6D0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64904"/>
            <a:ext cx="9144000" cy="41764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6E46A7-64FD-4D00-9B3C-2472BBB98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3863" y="5445224"/>
            <a:ext cx="3045045" cy="141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19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A7B7AB-8C28-447E-919C-15E40808D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588" y="19667"/>
            <a:ext cx="9161588" cy="24012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015D7A-8324-4C38-A7F7-331AF2534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588" y="2420889"/>
            <a:ext cx="9144000" cy="22322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810315-9927-4A7A-B9B6-05D063EEC3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153" y="4653137"/>
            <a:ext cx="9144000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381000" y="990600"/>
            <a:ext cx="8458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buFontTx/>
              <a:buChar char="•"/>
            </a:pPr>
            <a:endParaRPr lang="en-US"/>
          </a:p>
        </p:txBody>
      </p:sp>
      <p:sp>
        <p:nvSpPr>
          <p:cNvPr id="34821" name="Rectangle 5"/>
          <p:cNvSpPr>
            <a:spLocks noChangeArrowheads="1"/>
          </p:cNvSpPr>
          <p:nvPr/>
        </p:nvSpPr>
        <p:spPr bwMode="auto">
          <a:xfrm>
            <a:off x="228600" y="2514600"/>
            <a:ext cx="754380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endParaRPr lang="en-US" sz="3200"/>
          </a:p>
        </p:txBody>
      </p:sp>
      <p:sp>
        <p:nvSpPr>
          <p:cNvPr id="19462" name="Rectangle 6"/>
          <p:cNvSpPr>
            <a:spLocks noChangeArrowheads="1"/>
          </p:cNvSpPr>
          <p:nvPr/>
        </p:nvSpPr>
        <p:spPr bwMode="auto">
          <a:xfrm>
            <a:off x="304800" y="381000"/>
            <a:ext cx="86106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33400" indent="-533400" algn="ctr">
              <a:spcBef>
                <a:spcPct val="20000"/>
              </a:spcBef>
            </a:pPr>
            <a:r>
              <a:rPr lang="en-US" sz="2800" b="1" dirty="0">
                <a:solidFill>
                  <a:srgbClr val="FF0000"/>
                </a:solidFill>
              </a:rPr>
              <a:t>Unit- 3</a:t>
            </a:r>
            <a:r>
              <a:rPr lang="en-US" sz="2800" b="1" baseline="30000" dirty="0">
                <a:solidFill>
                  <a:srgbClr val="FF0000"/>
                </a:solidFill>
              </a:rPr>
              <a:t>rd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</a:p>
          <a:p>
            <a:pPr marL="533400" indent="-533400" algn="ctr">
              <a:spcBef>
                <a:spcPct val="20000"/>
              </a:spcBef>
            </a:pPr>
            <a:r>
              <a:rPr lang="en-US" sz="2800" b="1" u="sng" dirty="0">
                <a:solidFill>
                  <a:srgbClr val="FF0000"/>
                </a:solidFill>
              </a:rPr>
              <a:t>Detection and Estimation</a:t>
            </a:r>
          </a:p>
          <a:p>
            <a:pPr marL="533400" indent="-533400">
              <a:spcBef>
                <a:spcPct val="20000"/>
              </a:spcBef>
              <a:buFont typeface="Wingdings" pitchFamily="2" charset="2"/>
              <a:buChar char="§"/>
            </a:pPr>
            <a:r>
              <a:rPr lang="en-US" sz="2400" dirty="0"/>
              <a:t>Gram-Schmidt Orthogonalization procedure. </a:t>
            </a:r>
          </a:p>
          <a:p>
            <a:pPr marL="533400" indent="-533400">
              <a:spcBef>
                <a:spcPct val="20000"/>
              </a:spcBef>
              <a:buFont typeface="Wingdings" pitchFamily="2" charset="2"/>
              <a:buChar char="§"/>
            </a:pPr>
            <a:r>
              <a:rPr lang="en-IN" sz="2400" dirty="0"/>
              <a:t>Maximum a Posterior (MAP) criterion.</a:t>
            </a:r>
          </a:p>
          <a:p>
            <a:pPr marL="533400" indent="-533400">
              <a:spcBef>
                <a:spcPct val="20000"/>
              </a:spcBef>
              <a:buFont typeface="Wingdings" pitchFamily="2" charset="2"/>
              <a:buChar char="§"/>
            </a:pPr>
            <a:r>
              <a:rPr lang="en-IN" sz="2400" dirty="0"/>
              <a:t>Maximum likelihood (ML) decision rule.</a:t>
            </a:r>
          </a:p>
          <a:p>
            <a:pPr marL="533400" indent="-533400">
              <a:spcBef>
                <a:spcPct val="20000"/>
              </a:spcBef>
              <a:buFont typeface="Wingdings" pitchFamily="2" charset="2"/>
              <a:buChar char="§"/>
            </a:pPr>
            <a:r>
              <a:rPr lang="en-IN" sz="2400" dirty="0" err="1"/>
              <a:t>Correlator</a:t>
            </a:r>
            <a:r>
              <a:rPr lang="en-IN" sz="2400" dirty="0"/>
              <a:t> Receiver.</a:t>
            </a:r>
          </a:p>
          <a:p>
            <a:pPr marL="533400" indent="-533400">
              <a:spcBef>
                <a:spcPct val="20000"/>
              </a:spcBef>
              <a:buFont typeface="Wingdings" pitchFamily="2" charset="2"/>
              <a:buChar char="§"/>
            </a:pPr>
            <a:r>
              <a:rPr lang="en-IN" sz="2400" dirty="0"/>
              <a:t>Matched filter receiver.</a:t>
            </a:r>
          </a:p>
          <a:p>
            <a:pPr marL="533400" indent="-533400">
              <a:spcBef>
                <a:spcPct val="20000"/>
              </a:spcBef>
              <a:buFont typeface="Wingdings" pitchFamily="2" charset="2"/>
              <a:buChar char="§"/>
            </a:pPr>
            <a:r>
              <a:rPr lang="en-IN" sz="2400" dirty="0"/>
              <a:t>ML estimation procedure.</a:t>
            </a:r>
          </a:p>
          <a:p>
            <a:pPr marL="533400" indent="-533400">
              <a:spcBef>
                <a:spcPct val="20000"/>
              </a:spcBef>
              <a:buFont typeface="Wingdings" pitchFamily="2" charset="2"/>
              <a:buChar char="§"/>
            </a:pPr>
            <a:r>
              <a:rPr lang="en-IN" sz="2400" dirty="0"/>
              <a:t>Probability of bit-error &amp; symbol-error calculations for digital modulation techniques under AWGN channel</a:t>
            </a:r>
          </a:p>
          <a:p>
            <a:pPr marL="533400" indent="-533400">
              <a:spcBef>
                <a:spcPct val="20000"/>
              </a:spcBef>
              <a:buFont typeface="Wingdings" pitchFamily="2" charset="2"/>
              <a:buChar char="§"/>
            </a:pPr>
            <a:r>
              <a:rPr lang="en-IN" sz="2400" dirty="0"/>
              <a:t>Union bound on probability of error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4286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F8A4A2-CE0A-4FDB-839D-5C9206949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4862"/>
            <a:ext cx="9144000" cy="414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7148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37834F-F4C6-4670-830E-FC6F77250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51868"/>
            <a:ext cx="9144000" cy="395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7101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9EDC08-A7DF-423C-A460-041C8ADC4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5217"/>
            <a:ext cx="9144000" cy="3987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99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en-IN" dirty="0"/>
              <a:t>Signal Space Representation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124744"/>
            <a:ext cx="8229600" cy="452596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>
                <a:solidFill>
                  <a:srgbClr val="FF0000"/>
                </a:solidFill>
              </a:rPr>
              <a:t>Signal space or vector representation </a:t>
            </a:r>
            <a:r>
              <a:rPr lang="en-US" sz="2800" dirty="0"/>
              <a:t>is a very effective and useful tool for</a:t>
            </a:r>
          </a:p>
          <a:p>
            <a:pPr algn="just"/>
            <a:r>
              <a:rPr lang="en-US" sz="2800" dirty="0"/>
              <a:t>Graphical visualization and expression of signal</a:t>
            </a:r>
          </a:p>
          <a:p>
            <a:pPr algn="just"/>
            <a:r>
              <a:rPr lang="en-US" sz="2800" dirty="0"/>
              <a:t>To understand the concept of digital transmission</a:t>
            </a:r>
          </a:p>
          <a:p>
            <a:pPr algn="just"/>
            <a:r>
              <a:rPr lang="en-US" sz="2800" dirty="0"/>
              <a:t>To analyze and evaluate the performance of digital communication</a:t>
            </a:r>
          </a:p>
          <a:p>
            <a:pPr algn="just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4717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 fontScale="90000"/>
          </a:bodyPr>
          <a:lstStyle/>
          <a:p>
            <a:r>
              <a:rPr lang="en-IN" dirty="0"/>
              <a:t>Type of Signal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124744"/>
            <a:ext cx="8229600" cy="5112568"/>
          </a:xfrm>
        </p:spPr>
        <p:txBody>
          <a:bodyPr>
            <a:noAutofit/>
          </a:bodyPr>
          <a:lstStyle/>
          <a:p>
            <a:pPr algn="just"/>
            <a:r>
              <a:rPr lang="en-US" sz="2800" b="1" dirty="0">
                <a:solidFill>
                  <a:srgbClr val="FF0000"/>
                </a:solidFill>
              </a:rPr>
              <a:t>Baseband signals </a:t>
            </a:r>
            <a:r>
              <a:rPr lang="en-US" sz="2800" dirty="0"/>
              <a:t>are the message signal generated at the source</a:t>
            </a:r>
          </a:p>
          <a:p>
            <a:pPr algn="just"/>
            <a:r>
              <a:rPr lang="en-US" sz="2800" b="1" dirty="0">
                <a:solidFill>
                  <a:srgbClr val="C00000"/>
                </a:solidFill>
              </a:rPr>
              <a:t>Bandpass signals </a:t>
            </a:r>
            <a:r>
              <a:rPr lang="en-US" sz="2800" dirty="0"/>
              <a:t>refer to the signals after modulating with a carrier. The bandwidth of these signals are usually </a:t>
            </a:r>
            <a:r>
              <a:rPr lang="en-US" sz="2800" b="1" dirty="0">
                <a:solidFill>
                  <a:srgbClr val="C00000"/>
                </a:solidFill>
              </a:rPr>
              <a:t>small</a:t>
            </a:r>
            <a:r>
              <a:rPr lang="en-US" sz="2800" dirty="0"/>
              <a:t> compared to the carrier frequency.</a:t>
            </a:r>
          </a:p>
          <a:p>
            <a:pPr algn="just"/>
            <a:r>
              <a:rPr lang="en-US" sz="2800" b="1" dirty="0">
                <a:solidFill>
                  <a:srgbClr val="C00000"/>
                </a:solidFill>
              </a:rPr>
              <a:t>Bandpass signals </a:t>
            </a:r>
            <a:r>
              <a:rPr lang="en-US" sz="2800" dirty="0"/>
              <a:t>can be represented in three formats</a:t>
            </a:r>
          </a:p>
          <a:p>
            <a:pPr lvl="1" algn="just">
              <a:buFont typeface="Wingdings" pitchFamily="2" charset="2"/>
              <a:buChar char="Ø"/>
            </a:pPr>
            <a:r>
              <a:rPr lang="en-US" sz="2400" dirty="0"/>
              <a:t>Magnitude and Phase representation</a:t>
            </a:r>
          </a:p>
          <a:p>
            <a:pPr lvl="1" algn="just">
              <a:buFont typeface="Wingdings" pitchFamily="2" charset="2"/>
              <a:buChar char="Ø"/>
            </a:pPr>
            <a:r>
              <a:rPr lang="en-US" sz="2400" dirty="0"/>
              <a:t>Quadrature representation </a:t>
            </a:r>
          </a:p>
          <a:p>
            <a:pPr lvl="1" algn="just">
              <a:buFont typeface="Wingdings" pitchFamily="2" charset="2"/>
              <a:buChar char="Ø"/>
            </a:pPr>
            <a:r>
              <a:rPr lang="en-US" sz="2400" dirty="0"/>
              <a:t>Signal or vector space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2550048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1422360" y="2875582"/>
                <a:ext cx="518457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000" b="1" i="1" smtClean="0">
                          <a:latin typeface="Cambria Math"/>
                        </a:rPr>
                        <m:t>𝒔</m:t>
                      </m:r>
                      <m:d>
                        <m:dPr>
                          <m:ctrlPr>
                            <a:rPr lang="en-IN" sz="20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2000" b="1" i="1" smtClean="0">
                              <a:latin typeface="Cambria Math"/>
                            </a:rPr>
                            <m:t>𝒕</m:t>
                          </m:r>
                        </m:e>
                      </m:d>
                      <m:r>
                        <a:rPr lang="en-IN" sz="2000" b="1" i="1" smtClean="0">
                          <a:latin typeface="Cambria Math"/>
                        </a:rPr>
                        <m:t>=</m:t>
                      </m:r>
                      <m:r>
                        <a:rPr lang="en-IN" sz="2000" b="1" i="1" smtClean="0">
                          <a:latin typeface="Cambria Math"/>
                        </a:rPr>
                        <m:t>𝒙</m:t>
                      </m:r>
                      <m:d>
                        <m:dPr>
                          <m:ctrlPr>
                            <a:rPr lang="en-IN" sz="20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2000" b="1" i="1" smtClean="0">
                              <a:latin typeface="Cambria Math"/>
                            </a:rPr>
                            <m:t>𝒕</m:t>
                          </m:r>
                        </m:e>
                      </m:d>
                      <m:r>
                        <a:rPr lang="en-IN" sz="2000" b="1" i="1" smtClean="0">
                          <a:latin typeface="Cambria Math"/>
                        </a:rPr>
                        <m:t> </m:t>
                      </m:r>
                      <m:r>
                        <a:rPr lang="en-IN" sz="2000" b="1" i="1" smtClean="0">
                          <a:latin typeface="Cambria Math"/>
                        </a:rPr>
                        <m:t>𝑪𝒐𝒔</m:t>
                      </m:r>
                      <m:r>
                        <a:rPr lang="en-IN" sz="2000" b="1" i="1" smtClean="0">
                          <a:latin typeface="Cambria Math"/>
                        </a:rPr>
                        <m:t> </m:t>
                      </m:r>
                      <m:d>
                        <m:dPr>
                          <m:ctrlPr>
                            <a:rPr lang="en-IN" sz="20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2000" b="1" i="1" smtClean="0">
                              <a:latin typeface="Cambria Math"/>
                            </a:rPr>
                            <m:t>𝟐</m:t>
                          </m:r>
                          <m:r>
                            <a:rPr lang="en-IN" sz="2000" b="1" i="1" smtClean="0">
                              <a:latin typeface="Cambria Math"/>
                            </a:rPr>
                            <m:t>𝝅</m:t>
                          </m:r>
                          <m:sSub>
                            <m:sSubPr>
                              <m:ctrlPr>
                                <a:rPr lang="en-IN" sz="20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2000" b="1" i="1" smtClean="0">
                                  <a:latin typeface="Cambria Math"/>
                                </a:rPr>
                                <m:t>𝒇</m:t>
                              </m:r>
                            </m:e>
                            <m:sub>
                              <m:r>
                                <a:rPr lang="en-IN" sz="2000" b="1" i="1" smtClean="0">
                                  <a:latin typeface="Cambria Math"/>
                                </a:rPr>
                                <m:t>𝒄</m:t>
                              </m:r>
                            </m:sub>
                          </m:sSub>
                          <m:r>
                            <a:rPr lang="en-IN" sz="2000" b="1" i="1" smtClean="0">
                              <a:latin typeface="Cambria Math"/>
                            </a:rPr>
                            <m:t>𝒕</m:t>
                          </m:r>
                        </m:e>
                      </m:d>
                      <m:r>
                        <a:rPr lang="en-IN" sz="2000" b="1" i="1" smtClean="0">
                          <a:latin typeface="Cambria Math"/>
                        </a:rPr>
                        <m:t> +  </m:t>
                      </m:r>
                      <m:r>
                        <a:rPr lang="en-IN" sz="2000" b="1" i="1" smtClean="0">
                          <a:latin typeface="Cambria Math"/>
                        </a:rPr>
                        <m:t>𝒚</m:t>
                      </m:r>
                      <m:d>
                        <m:dPr>
                          <m:ctrlPr>
                            <a:rPr lang="en-IN" sz="20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sz="2000" b="1" i="1" smtClean="0">
                              <a:latin typeface="Cambria Math"/>
                            </a:rPr>
                            <m:t>𝒕</m:t>
                          </m:r>
                        </m:e>
                      </m:d>
                      <m:r>
                        <a:rPr lang="en-IN" sz="2000" b="1" i="1" smtClean="0">
                          <a:latin typeface="Cambria Math"/>
                        </a:rPr>
                        <m:t>𝑺𝒊𝒏</m:t>
                      </m:r>
                      <m:r>
                        <a:rPr lang="en-IN" sz="2000" b="1" i="1" smtClean="0">
                          <a:latin typeface="Cambria Math"/>
                        </a:rPr>
                        <m:t>(</m:t>
                      </m:r>
                      <m:r>
                        <a:rPr lang="en-IN" sz="2000" b="1" i="1" smtClean="0">
                          <a:latin typeface="Cambria Math"/>
                        </a:rPr>
                        <m:t>𝟐</m:t>
                      </m:r>
                      <m:r>
                        <a:rPr lang="en-IN" sz="2000" b="1" i="1" smtClean="0">
                          <a:latin typeface="Cambria Math"/>
                        </a:rPr>
                        <m:t>𝝅</m:t>
                      </m:r>
                      <m:sSub>
                        <m:sSubPr>
                          <m:ctrlPr>
                            <a:rPr lang="en-IN" sz="20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IN" sz="2000" b="1" i="1" smtClean="0">
                              <a:latin typeface="Cambria Math"/>
                            </a:rPr>
                            <m:t>𝒇</m:t>
                          </m:r>
                        </m:e>
                        <m:sub>
                          <m:r>
                            <a:rPr lang="en-IN" sz="2000" b="1" i="1" smtClean="0">
                              <a:latin typeface="Cambria Math"/>
                            </a:rPr>
                            <m:t>𝒄</m:t>
                          </m:r>
                        </m:sub>
                      </m:sSub>
                      <m:r>
                        <a:rPr lang="en-IN" sz="2000" b="1" i="1" smtClean="0">
                          <a:latin typeface="Cambria Math"/>
                        </a:rPr>
                        <m:t>𝒕</m:t>
                      </m:r>
                      <m:r>
                        <a:rPr lang="en-IN" sz="2000" b="1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IN" sz="2000" b="1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2360" y="2875582"/>
                <a:ext cx="5184576" cy="400110"/>
              </a:xfrm>
              <a:prstGeom prst="rect">
                <a:avLst/>
              </a:prstGeom>
              <a:blipFill rotWithShape="1">
                <a:blip r:embed="rId2"/>
                <a:stretch>
                  <a:fillRect t="-7692" r="-1528" b="-2769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267744" y="3507105"/>
                <a:ext cx="6274387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IN" sz="2000" dirty="0"/>
                  <a:t>Where, </a:t>
                </a:r>
                <a14:m>
                  <m:oMath xmlns:m="http://schemas.openxmlformats.org/officeDocument/2006/math">
                    <m:r>
                      <a:rPr lang="en-IN" sz="2000" i="1">
                        <a:latin typeface="Cambria Math"/>
                      </a:rPr>
                      <m:t>𝑥</m:t>
                    </m:r>
                    <m:d>
                      <m:dPr>
                        <m:ctrlPr>
                          <a:rPr lang="en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IN" sz="2000" dirty="0"/>
                  <a:t> and y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IN" sz="2000" dirty="0"/>
                  <a:t> are real-valued </a:t>
                </a:r>
                <a:r>
                  <a:rPr lang="en-IN" sz="2000" b="1" dirty="0">
                    <a:solidFill>
                      <a:srgbClr val="FF0000"/>
                    </a:solidFill>
                  </a:rPr>
                  <a:t>baseband</a:t>
                </a:r>
                <a:r>
                  <a:rPr lang="en-IN" sz="2000" dirty="0"/>
                  <a:t> signals called </a:t>
                </a:r>
                <a:r>
                  <a:rPr lang="en-IN" sz="2000" b="1" dirty="0">
                    <a:solidFill>
                      <a:srgbClr val="0070C0"/>
                    </a:solidFill>
                  </a:rPr>
                  <a:t>in-phase</a:t>
                </a:r>
                <a:r>
                  <a:rPr lang="en-IN" sz="2000" dirty="0"/>
                  <a:t> and </a:t>
                </a:r>
                <a:r>
                  <a:rPr lang="en-IN" sz="2000" b="1" dirty="0">
                    <a:solidFill>
                      <a:srgbClr val="0070C0"/>
                    </a:solidFill>
                  </a:rPr>
                  <a:t>quadrature components </a:t>
                </a:r>
                <a:r>
                  <a:rPr lang="en-IN" sz="2000" dirty="0"/>
                  <a:t>of </a:t>
                </a:r>
                <a14:m>
                  <m:oMath xmlns:m="http://schemas.openxmlformats.org/officeDocument/2006/math">
                    <m:r>
                      <a:rPr lang="en-IN" sz="2000" b="0" i="1" smtClean="0">
                        <a:latin typeface="Cambria Math"/>
                      </a:rPr>
                      <m:t>𝑠</m:t>
                    </m:r>
                    <m:d>
                      <m:dPr>
                        <m:ctrlPr>
                          <a:rPr lang="en-I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b="0" i="1" smtClean="0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endParaRPr lang="en-IN" sz="2000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67744" y="3507105"/>
                <a:ext cx="6274387" cy="707886"/>
              </a:xfrm>
              <a:prstGeom prst="rect">
                <a:avLst/>
              </a:prstGeom>
              <a:blipFill rotWithShape="1">
                <a:blip r:embed="rId3"/>
                <a:stretch>
                  <a:fillRect l="-972" t="-4310" r="-1944" b="-1465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2339752" y="1660738"/>
                <a:ext cx="627438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IN" sz="2000" dirty="0"/>
                  <a:t>Where, a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IN" sz="2000" dirty="0"/>
                  <a:t> is the magnitude and </a:t>
                </a:r>
                <a14:m>
                  <m:oMath xmlns:m="http://schemas.openxmlformats.org/officeDocument/2006/math">
                    <m:r>
                      <a:rPr lang="en-IN" sz="2000" i="1" dirty="0" smtClean="0">
                        <a:latin typeface="Cambria Math"/>
                      </a:rPr>
                      <m:t>𝜃</m:t>
                    </m:r>
                    <m:d>
                      <m:dPr>
                        <m:ctrlPr>
                          <a:rPr lang="en-IN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IN" sz="2000" dirty="0"/>
                  <a:t> is the phase of </a:t>
                </a:r>
                <a14:m>
                  <m:oMath xmlns:m="http://schemas.openxmlformats.org/officeDocument/2006/math">
                    <m:r>
                      <a:rPr lang="en-IN" sz="2000" b="0" i="1" smtClean="0">
                        <a:latin typeface="Cambria Math"/>
                      </a:rPr>
                      <m:t>𝑠</m:t>
                    </m:r>
                    <m:d>
                      <m:dPr>
                        <m:ctrlPr>
                          <a:rPr lang="en-IN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b="0" i="1" smtClean="0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endParaRPr lang="en-IN" sz="2000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9752" y="1660738"/>
                <a:ext cx="6274387" cy="400110"/>
              </a:xfrm>
              <a:prstGeom prst="rect">
                <a:avLst/>
              </a:prstGeom>
              <a:blipFill rotWithShape="1">
                <a:blip r:embed="rId4"/>
                <a:stretch>
                  <a:fillRect l="-1069" t="-7576" r="-1749" b="-2575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1422360" y="1124744"/>
                <a:ext cx="370972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IN" sz="2000" b="1" i="1" smtClean="0">
                        <a:latin typeface="Cambria Math"/>
                      </a:rPr>
                      <m:t>𝒔</m:t>
                    </m:r>
                    <m:d>
                      <m:dPr>
                        <m:ctrlPr>
                          <a:rPr lang="en-IN" sz="20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b="1" i="1" smtClean="0">
                            <a:latin typeface="Cambria Math"/>
                          </a:rPr>
                          <m:t>𝒕</m:t>
                        </m:r>
                      </m:e>
                    </m:d>
                    <m:r>
                      <a:rPr lang="en-IN" sz="2000" b="1" i="1" smtClean="0">
                        <a:latin typeface="Cambria Math"/>
                      </a:rPr>
                      <m:t>=</m:t>
                    </m:r>
                    <m:r>
                      <a:rPr lang="en-IN" sz="2000" b="1" i="1" smtClean="0">
                        <a:latin typeface="Cambria Math"/>
                      </a:rPr>
                      <m:t>𝒂</m:t>
                    </m:r>
                    <m:d>
                      <m:dPr>
                        <m:ctrlPr>
                          <a:rPr lang="en-IN" sz="20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b="1" i="1" smtClean="0">
                            <a:latin typeface="Cambria Math"/>
                          </a:rPr>
                          <m:t>𝒕</m:t>
                        </m:r>
                      </m:e>
                    </m:d>
                    <m:r>
                      <a:rPr lang="en-IN" sz="2000" b="1" i="1" smtClean="0">
                        <a:latin typeface="Cambria Math"/>
                      </a:rPr>
                      <m:t> </m:t>
                    </m:r>
                    <m:r>
                      <a:rPr lang="en-IN" sz="2000" b="1" i="1" smtClean="0">
                        <a:latin typeface="Cambria Math"/>
                      </a:rPr>
                      <m:t>𝑪𝒐𝒔</m:t>
                    </m:r>
                    <m:r>
                      <a:rPr lang="en-IN" sz="2000" b="1" i="1" smtClean="0">
                        <a:latin typeface="Cambria Math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en-IN" sz="20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b="1" i="1">
                            <a:latin typeface="Cambria Math"/>
                          </a:rPr>
                          <m:t>𝟐</m:t>
                        </m:r>
                        <m:r>
                          <a:rPr lang="en-IN" sz="2000" b="1" i="1">
                            <a:latin typeface="Cambria Math"/>
                          </a:rPr>
                          <m:t>𝝅</m:t>
                        </m:r>
                        <m:sSub>
                          <m:sSubPr>
                            <m:ctrlPr>
                              <a:rPr lang="en-IN" sz="20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2000" b="1" i="1">
                                <a:latin typeface="Cambria Math"/>
                              </a:rPr>
                              <m:t>𝒇</m:t>
                            </m:r>
                          </m:e>
                          <m:sub>
                            <m:r>
                              <a:rPr lang="en-IN" sz="2000" b="1" i="1">
                                <a:latin typeface="Cambria Math"/>
                              </a:rPr>
                              <m:t>𝒄</m:t>
                            </m:r>
                          </m:sub>
                        </m:sSub>
                        <m:r>
                          <a:rPr lang="en-IN" sz="2000" b="1" i="1">
                            <a:latin typeface="Cambria Math"/>
                          </a:rPr>
                          <m:t>𝒕</m:t>
                        </m:r>
                        <m:r>
                          <a:rPr lang="en-IN" sz="2000" b="1" i="1" smtClean="0">
                            <a:latin typeface="Cambria Math"/>
                          </a:rPr>
                          <m:t>+</m:t>
                        </m:r>
                        <m:r>
                          <a:rPr lang="en-IN" sz="2000" b="1" i="1">
                            <a:latin typeface="Cambria Math"/>
                          </a:rPr>
                          <m:t>𝜽</m:t>
                        </m:r>
                        <m:d>
                          <m:dPr>
                            <m:ctrlPr>
                              <a:rPr lang="en-IN" sz="20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IN" sz="2000" b="1" i="1">
                                <a:latin typeface="Cambria Math"/>
                              </a:rPr>
                              <m:t>𝒕</m:t>
                            </m:r>
                          </m:e>
                        </m:d>
                      </m:e>
                    </m:d>
                  </m:oMath>
                </a14:m>
                <a:r>
                  <a:rPr lang="en-IN" sz="2000" b="1" dirty="0"/>
                  <a:t> </a:t>
                </a: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2360" y="1124744"/>
                <a:ext cx="3709720" cy="400110"/>
              </a:xfrm>
              <a:prstGeom prst="rect">
                <a:avLst/>
              </a:prstGeom>
              <a:blipFill rotWithShape="1">
                <a:blip r:embed="rId5"/>
                <a:stretch>
                  <a:fillRect t="-7692" r="-2299" b="-2769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4941168"/>
            <a:ext cx="5705985" cy="7967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96259" y="4415345"/>
            <a:ext cx="62743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b="1" dirty="0">
                <a:solidFill>
                  <a:srgbClr val="C00000"/>
                </a:solidFill>
              </a:rPr>
              <a:t>Signal Space or Vector Representation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96258" y="476672"/>
            <a:ext cx="62743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200" b="1" dirty="0">
                <a:solidFill>
                  <a:srgbClr val="C00000"/>
                </a:solidFill>
              </a:rPr>
              <a:t>Magnitude and Phase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23065" y="2204864"/>
            <a:ext cx="62743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200" b="1" dirty="0">
                <a:solidFill>
                  <a:srgbClr val="C00000"/>
                </a:solidFill>
              </a:rPr>
              <a:t>Quadrature or I/Q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2161083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333500" y="356076"/>
            <a:ext cx="6629400" cy="838200"/>
          </a:xfrm>
        </p:spPr>
        <p:txBody>
          <a:bodyPr/>
          <a:lstStyle/>
          <a:p>
            <a:pPr eaLnBrk="1" hangingPunct="1"/>
            <a:r>
              <a:rPr lang="en-US" sz="2400" b="1" dirty="0">
                <a:solidFill>
                  <a:srgbClr val="FF0000"/>
                </a:solidFill>
              </a:rPr>
              <a:t>System Model of Digital Communication</a:t>
            </a:r>
          </a:p>
        </p:txBody>
      </p:sp>
      <p:sp>
        <p:nvSpPr>
          <p:cNvPr id="40965" name="Rectangle 5"/>
          <p:cNvSpPr>
            <a:spLocks noChangeArrowheads="1"/>
          </p:cNvSpPr>
          <p:nvPr/>
        </p:nvSpPr>
        <p:spPr bwMode="auto">
          <a:xfrm>
            <a:off x="337820" y="1562100"/>
            <a:ext cx="83058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endParaRPr lang="en-US" sz="3200"/>
          </a:p>
        </p:txBody>
      </p:sp>
      <p:sp>
        <p:nvSpPr>
          <p:cNvPr id="30726" name="Rectangle 6"/>
          <p:cNvSpPr>
            <a:spLocks noChangeArrowheads="1"/>
          </p:cNvSpPr>
          <p:nvPr/>
        </p:nvSpPr>
        <p:spPr bwMode="auto">
          <a:xfrm>
            <a:off x="228600" y="2781300"/>
            <a:ext cx="8458200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990600" lvl="1" indent="-533400">
              <a:spcBef>
                <a:spcPct val="20000"/>
              </a:spcBef>
            </a:pPr>
            <a:r>
              <a:rPr lang="en-US" sz="3600" dirty="0"/>
              <a:t>                        </a:t>
            </a:r>
          </a:p>
        </p:txBody>
      </p:sp>
      <p:sp>
        <p:nvSpPr>
          <p:cNvPr id="40967" name="Rectangle 7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54B8C9-4B2E-48F3-A706-D00638C1915C}"/>
              </a:ext>
            </a:extLst>
          </p:cNvPr>
          <p:cNvGrpSpPr/>
          <p:nvPr/>
        </p:nvGrpSpPr>
        <p:grpSpPr>
          <a:xfrm>
            <a:off x="987882" y="1412776"/>
            <a:ext cx="7320635" cy="4520248"/>
            <a:chOff x="337820" y="1354454"/>
            <a:chExt cx="7320635" cy="4520248"/>
          </a:xfrm>
        </p:grpSpPr>
        <p:sp>
          <p:nvSpPr>
            <p:cNvPr id="40968" name="Rectangle 10"/>
            <p:cNvSpPr>
              <a:spLocks noChangeArrowheads="1"/>
            </p:cNvSpPr>
            <p:nvPr/>
          </p:nvSpPr>
          <p:spPr bwMode="auto">
            <a:xfrm>
              <a:off x="337820" y="1830387"/>
              <a:ext cx="1233114" cy="838200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dirty="0"/>
                <a:t>Message</a:t>
              </a:r>
            </a:p>
            <a:p>
              <a:pPr algn="ctr"/>
              <a:r>
                <a:rPr lang="en-US" dirty="0"/>
                <a:t> source</a:t>
              </a:r>
            </a:p>
          </p:txBody>
        </p:sp>
        <p:sp>
          <p:nvSpPr>
            <p:cNvPr id="40969" name="Rectangle 13"/>
            <p:cNvSpPr>
              <a:spLocks noChangeArrowheads="1"/>
            </p:cNvSpPr>
            <p:nvPr/>
          </p:nvSpPr>
          <p:spPr bwMode="auto">
            <a:xfrm>
              <a:off x="1788542" y="1830387"/>
              <a:ext cx="1088042" cy="838200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dirty="0"/>
                <a:t>Vector</a:t>
              </a:r>
            </a:p>
            <a:p>
              <a:pPr algn="ctr"/>
              <a:r>
                <a:rPr lang="en-US" dirty="0"/>
                <a:t>transmitter</a:t>
              </a:r>
            </a:p>
          </p:txBody>
        </p:sp>
        <p:sp>
          <p:nvSpPr>
            <p:cNvPr id="40970" name="Rectangle 15"/>
            <p:cNvSpPr>
              <a:spLocks noChangeArrowheads="1"/>
            </p:cNvSpPr>
            <p:nvPr/>
          </p:nvSpPr>
          <p:spPr bwMode="auto">
            <a:xfrm>
              <a:off x="3239264" y="1830387"/>
              <a:ext cx="1088042" cy="838200"/>
            </a:xfrm>
            <a:prstGeom prst="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dirty="0"/>
                <a:t>modulator</a:t>
              </a:r>
            </a:p>
          </p:txBody>
        </p:sp>
        <p:sp>
          <p:nvSpPr>
            <p:cNvPr id="40971" name="Line 17"/>
            <p:cNvSpPr>
              <a:spLocks noChangeShapeType="1"/>
            </p:cNvSpPr>
            <p:nvPr/>
          </p:nvSpPr>
          <p:spPr bwMode="auto">
            <a:xfrm>
              <a:off x="1570934" y="2234247"/>
              <a:ext cx="21760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972" name="Rectangle 20"/>
            <p:cNvSpPr>
              <a:spLocks noChangeArrowheads="1"/>
            </p:cNvSpPr>
            <p:nvPr/>
          </p:nvSpPr>
          <p:spPr bwMode="auto">
            <a:xfrm>
              <a:off x="4907595" y="1827847"/>
              <a:ext cx="1378186" cy="838200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dirty="0"/>
                <a:t>Waveform</a:t>
              </a:r>
            </a:p>
            <a:p>
              <a:pPr algn="ctr"/>
              <a:r>
                <a:rPr lang="en-US" dirty="0"/>
                <a:t>channel</a:t>
              </a:r>
            </a:p>
          </p:txBody>
        </p:sp>
        <p:sp>
          <p:nvSpPr>
            <p:cNvPr id="40973" name="Line 24"/>
            <p:cNvSpPr>
              <a:spLocks noChangeShapeType="1"/>
            </p:cNvSpPr>
            <p:nvPr/>
          </p:nvSpPr>
          <p:spPr bwMode="auto">
            <a:xfrm>
              <a:off x="2876584" y="2208847"/>
              <a:ext cx="36268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974" name="Line 25"/>
            <p:cNvSpPr>
              <a:spLocks noChangeShapeType="1"/>
            </p:cNvSpPr>
            <p:nvPr/>
          </p:nvSpPr>
          <p:spPr bwMode="auto">
            <a:xfrm>
              <a:off x="4327306" y="2249487"/>
              <a:ext cx="580289" cy="508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975" name="Rectangle 26"/>
            <p:cNvSpPr>
              <a:spLocks noChangeArrowheads="1"/>
            </p:cNvSpPr>
            <p:nvPr/>
          </p:nvSpPr>
          <p:spPr bwMode="auto">
            <a:xfrm>
              <a:off x="5276729" y="4280058"/>
              <a:ext cx="1160578" cy="914400"/>
            </a:xfrm>
            <a:prstGeom prst="rect">
              <a:avLst/>
            </a:prstGeom>
            <a:solidFill>
              <a:srgbClr val="B2B2E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dirty="0"/>
                <a:t>Detector</a:t>
              </a:r>
            </a:p>
          </p:txBody>
        </p:sp>
        <p:sp>
          <p:nvSpPr>
            <p:cNvPr id="40976" name="Rectangle 28"/>
            <p:cNvSpPr>
              <a:spLocks noChangeArrowheads="1"/>
            </p:cNvSpPr>
            <p:nvPr/>
          </p:nvSpPr>
          <p:spPr bwMode="auto">
            <a:xfrm>
              <a:off x="3753471" y="4337049"/>
              <a:ext cx="1015505" cy="9144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dirty="0"/>
                <a:t>Vector</a:t>
              </a:r>
            </a:p>
            <a:p>
              <a:pPr algn="ctr"/>
              <a:r>
                <a:rPr lang="en-US" dirty="0"/>
                <a:t>receiver</a:t>
              </a:r>
            </a:p>
          </p:txBody>
        </p:sp>
        <p:sp>
          <p:nvSpPr>
            <p:cNvPr id="40980" name="Line 37"/>
            <p:cNvSpPr>
              <a:spLocks noChangeShapeType="1"/>
            </p:cNvSpPr>
            <p:nvPr/>
          </p:nvSpPr>
          <p:spPr bwMode="auto">
            <a:xfrm flipH="1">
              <a:off x="4768977" y="4737258"/>
              <a:ext cx="50775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IN"/>
            </a:p>
          </p:txBody>
        </p:sp>
        <p:sp>
          <p:nvSpPr>
            <p:cNvPr id="40981" name="Text Box 39"/>
            <p:cNvSpPr txBox="1">
              <a:spLocks noChangeArrowheads="1"/>
            </p:cNvSpPr>
            <p:nvPr/>
          </p:nvSpPr>
          <p:spPr bwMode="auto">
            <a:xfrm>
              <a:off x="4498175" y="5507989"/>
              <a:ext cx="2031011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dirty="0">
                  <a:solidFill>
                    <a:srgbClr val="008000"/>
                  </a:solidFill>
                </a:rPr>
                <a:t>Receiver</a:t>
              </a:r>
            </a:p>
          </p:txBody>
        </p:sp>
        <p:sp>
          <p:nvSpPr>
            <p:cNvPr id="40982" name="Text Box 40"/>
            <p:cNvSpPr txBox="1">
              <a:spLocks noChangeArrowheads="1"/>
            </p:cNvSpPr>
            <p:nvPr/>
          </p:nvSpPr>
          <p:spPr bwMode="auto">
            <a:xfrm>
              <a:off x="1410750" y="1354454"/>
              <a:ext cx="652825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dirty="0"/>
                <a:t>{m</a:t>
              </a:r>
              <a:r>
                <a:rPr lang="en-US" baseline="-25000" dirty="0"/>
                <a:t>i</a:t>
              </a:r>
              <a:r>
                <a:rPr lang="en-US" dirty="0"/>
                <a:t>}</a:t>
              </a:r>
            </a:p>
          </p:txBody>
        </p:sp>
        <p:sp>
          <p:nvSpPr>
            <p:cNvPr id="40983" name="Text Box 41"/>
            <p:cNvSpPr txBox="1">
              <a:spLocks noChangeArrowheads="1"/>
            </p:cNvSpPr>
            <p:nvPr/>
          </p:nvSpPr>
          <p:spPr bwMode="auto">
            <a:xfrm>
              <a:off x="2804048" y="1410334"/>
              <a:ext cx="797897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dirty="0"/>
                <a:t>{S</a:t>
              </a:r>
              <a:r>
                <a:rPr lang="en-US" baseline="-25000" dirty="0"/>
                <a:t>i</a:t>
              </a:r>
              <a:r>
                <a:rPr lang="en-US" dirty="0"/>
                <a:t>}</a:t>
              </a:r>
            </a:p>
          </p:txBody>
        </p:sp>
        <p:sp>
          <p:nvSpPr>
            <p:cNvPr id="40984" name="Text Box 42"/>
            <p:cNvSpPr txBox="1">
              <a:spLocks noChangeArrowheads="1"/>
            </p:cNvSpPr>
            <p:nvPr/>
          </p:nvSpPr>
          <p:spPr bwMode="auto">
            <a:xfrm>
              <a:off x="4327306" y="1438274"/>
              <a:ext cx="9538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dirty="0">
                  <a:solidFill>
                    <a:srgbClr val="000000"/>
                  </a:solidFill>
                  <a:cs typeface="Times New Roman" pitchFamily="18" charset="0"/>
                </a:rPr>
                <a:t>{S</a:t>
              </a:r>
              <a:r>
                <a:rPr lang="en-US" baseline="-30000" dirty="0">
                  <a:solidFill>
                    <a:srgbClr val="000000"/>
                  </a:solidFill>
                  <a:cs typeface="Times New Roman" pitchFamily="18" charset="0"/>
                </a:rPr>
                <a:t>i</a:t>
              </a:r>
              <a:r>
                <a:rPr lang="en-US" dirty="0">
                  <a:solidFill>
                    <a:srgbClr val="000000"/>
                  </a:solidFill>
                  <a:cs typeface="Times New Roman" pitchFamily="18" charset="0"/>
                </a:rPr>
                <a:t>(t)}</a:t>
              </a:r>
              <a:r>
                <a:rPr lang="en-US" dirty="0"/>
                <a:t> </a:t>
              </a:r>
            </a:p>
          </p:txBody>
        </p:sp>
        <p:sp>
          <p:nvSpPr>
            <p:cNvPr id="40985" name="Text Box 43"/>
            <p:cNvSpPr txBox="1">
              <a:spLocks noChangeArrowheads="1"/>
            </p:cNvSpPr>
            <p:nvPr/>
          </p:nvSpPr>
          <p:spPr bwMode="auto">
            <a:xfrm>
              <a:off x="6497877" y="3994147"/>
              <a:ext cx="1160578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dirty="0"/>
                <a:t>X(t)</a:t>
              </a:r>
            </a:p>
          </p:txBody>
        </p:sp>
        <p:sp>
          <p:nvSpPr>
            <p:cNvPr id="40986" name="Text Box 44"/>
            <p:cNvSpPr txBox="1">
              <a:spLocks noChangeArrowheads="1"/>
            </p:cNvSpPr>
            <p:nvPr/>
          </p:nvSpPr>
          <p:spPr bwMode="auto">
            <a:xfrm>
              <a:off x="4822170" y="3994147"/>
              <a:ext cx="320368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eaLnBrk="1" hangingPunct="1"/>
              <a:r>
                <a:rPr lang="en-US" dirty="0"/>
                <a:t>X</a:t>
              </a:r>
            </a:p>
          </p:txBody>
        </p:sp>
        <p:sp>
          <p:nvSpPr>
            <p:cNvPr id="40987" name="Text Box 46"/>
            <p:cNvSpPr txBox="1">
              <a:spLocks noChangeArrowheads="1"/>
            </p:cNvSpPr>
            <p:nvPr/>
          </p:nvSpPr>
          <p:spPr bwMode="auto">
            <a:xfrm>
              <a:off x="2332563" y="2843847"/>
              <a:ext cx="1275427" cy="366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eaLnBrk="1" hangingPunct="1"/>
              <a:r>
                <a:rPr lang="en-US" dirty="0"/>
                <a:t>Transmitter</a:t>
              </a:r>
            </a:p>
          </p:txBody>
        </p:sp>
        <p:cxnSp>
          <p:nvCxnSpPr>
            <p:cNvPr id="26" name="Straight Connector 25"/>
            <p:cNvCxnSpPr>
              <a:cxnSpLocks/>
            </p:cNvCxnSpPr>
            <p:nvPr/>
          </p:nvCxnSpPr>
          <p:spPr>
            <a:xfrm>
              <a:off x="7132861" y="2208847"/>
              <a:ext cx="0" cy="252841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cxnSpLocks/>
              <a:endCxn id="40975" idx="3"/>
            </p:cNvCxnSpPr>
            <p:nvPr/>
          </p:nvCxnSpPr>
          <p:spPr>
            <a:xfrm flipH="1">
              <a:off x="6437307" y="4737258"/>
              <a:ext cx="69555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Line 37"/>
            <p:cNvSpPr>
              <a:spLocks noChangeShapeType="1"/>
            </p:cNvSpPr>
            <p:nvPr/>
          </p:nvSpPr>
          <p:spPr bwMode="auto">
            <a:xfrm flipH="1">
              <a:off x="3245718" y="4800758"/>
              <a:ext cx="50775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IN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6" name="Rectangle 55"/>
                <p:cNvSpPr/>
                <p:nvPr/>
              </p:nvSpPr>
              <p:spPr>
                <a:xfrm>
                  <a:off x="2331385" y="4333754"/>
                  <a:ext cx="1091343" cy="64633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lvl="0" algn="ctr"/>
                  <a:r>
                    <a:rPr lang="en-US" dirty="0">
                      <a:solidFill>
                        <a:srgbClr val="000000"/>
                      </a:solidFill>
                    </a:rPr>
                    <a:t>Estimate </a:t>
                  </a:r>
                </a:p>
                <a:p>
                  <a:pPr lvl="0"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acc>
                          <m:accPr>
                            <m:chr m:val="̂"/>
                            <m:ctrlPr>
                              <a:rPr lang="en-US" b="1" i="1" dirty="0" smtClean="0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N" b="1" i="1" dirty="0" smtClean="0">
                                <a:solidFill>
                                  <a:srgbClr val="000000"/>
                                </a:solidFill>
                                <a:latin typeface="Cambria Math"/>
                              </a:rPr>
                              <m:t>𝒎</m:t>
                            </m:r>
                          </m:e>
                        </m:acc>
                      </m:oMath>
                    </m:oMathPara>
                  </a14:m>
                  <a:endParaRPr lang="en-US" b="1" dirty="0">
                    <a:solidFill>
                      <a:srgbClr val="000000"/>
                    </a:solidFill>
                  </a:endParaRPr>
                </a:p>
              </p:txBody>
            </p:sp>
          </mc:Choice>
          <mc:Fallback xmlns="">
            <p:sp>
              <p:nvSpPr>
                <p:cNvPr id="56" name="Rectangle 55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31385" y="4333754"/>
                  <a:ext cx="1091343" cy="646331"/>
                </a:xfrm>
                <a:prstGeom prst="rect">
                  <a:avLst/>
                </a:prstGeom>
                <a:blipFill>
                  <a:blip r:embed="rId2"/>
                  <a:stretch>
                    <a:fillRect l="-2235" t="-4673" r="-2235"/>
                  </a:stretch>
                </a:blipFill>
              </p:spPr>
              <p:txBody>
                <a:bodyPr/>
                <a:lstStyle/>
                <a:p>
                  <a:r>
                    <a:rPr lang="en-IN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4" name="Arrow: Up 33">
              <a:extLst>
                <a:ext uri="{FF2B5EF4-FFF2-40B4-BE49-F238E27FC236}">
                  <a16:creationId xmlns:a16="http://schemas.microsoft.com/office/drawing/2014/main" id="{8BD5A592-D8AD-4513-B982-8049A560C09C}"/>
                </a:ext>
              </a:extLst>
            </p:cNvPr>
            <p:cNvSpPr/>
            <p:nvPr/>
          </p:nvSpPr>
          <p:spPr>
            <a:xfrm>
              <a:off x="5572382" y="2703194"/>
              <a:ext cx="79916" cy="457200"/>
            </a:xfrm>
            <a:prstGeom prst="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5" name="Text Box 42">
              <a:extLst>
                <a:ext uri="{FF2B5EF4-FFF2-40B4-BE49-F238E27FC236}">
                  <a16:creationId xmlns:a16="http://schemas.microsoft.com/office/drawing/2014/main" id="{D0A75FFC-B9B3-42AA-8DC4-67DC1126EE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75373" y="3155184"/>
              <a:ext cx="9538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dirty="0">
                  <a:solidFill>
                    <a:srgbClr val="000000"/>
                  </a:solidFill>
                  <a:cs typeface="Times New Roman" pitchFamily="18" charset="0"/>
                </a:rPr>
                <a:t>Noise</a:t>
              </a:r>
              <a:endParaRPr lang="en-US" dirty="0"/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05C3B14-1D82-46D9-8B62-24427D3FB39F}"/>
                </a:ext>
              </a:extLst>
            </p:cNvPr>
            <p:cNvCxnSpPr>
              <a:cxnSpLocks/>
            </p:cNvCxnSpPr>
            <p:nvPr/>
          </p:nvCxnSpPr>
          <p:spPr>
            <a:xfrm>
              <a:off x="6285781" y="2214912"/>
              <a:ext cx="834114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3847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3"/>
          <p:cNvSpPr>
            <a:spLocks noChangeArrowheads="1"/>
          </p:cNvSpPr>
          <p:nvPr/>
        </p:nvSpPr>
        <p:spPr bwMode="auto">
          <a:xfrm>
            <a:off x="228600" y="990600"/>
            <a:ext cx="8458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>
              <a:buFontTx/>
              <a:buChar char="•"/>
            </a:pPr>
            <a:endParaRPr lang="en-US"/>
          </a:p>
        </p:txBody>
      </p:sp>
      <p:sp>
        <p:nvSpPr>
          <p:cNvPr id="5427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81000" y="116632"/>
            <a:ext cx="8534400" cy="504056"/>
          </a:xfrm>
        </p:spPr>
        <p:txBody>
          <a:bodyPr/>
          <a:lstStyle/>
          <a:p>
            <a:pPr eaLnBrk="1" hangingPunct="1"/>
            <a:r>
              <a:rPr lang="en-US" sz="2400" b="1" i="1" dirty="0">
                <a:solidFill>
                  <a:srgbClr val="FF0000"/>
                </a:solidFill>
              </a:rPr>
              <a:t>GRAM – SCHMIDT ORTHOGONALIZATION PROCEDURE (GSOP)</a:t>
            </a:r>
            <a:endParaRPr lang="en-US" sz="4000" b="1" i="1" dirty="0">
              <a:solidFill>
                <a:srgbClr val="FF0000"/>
              </a:solidFill>
            </a:endParaRPr>
          </a:p>
        </p:txBody>
      </p:sp>
      <p:sp>
        <p:nvSpPr>
          <p:cNvPr id="45061" name="Rectangle 5"/>
          <p:cNvSpPr>
            <a:spLocks noChangeArrowheads="1"/>
          </p:cNvSpPr>
          <p:nvPr/>
        </p:nvSpPr>
        <p:spPr bwMode="auto">
          <a:xfrm>
            <a:off x="1066800" y="2438400"/>
            <a:ext cx="754380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endParaRPr lang="en-US" sz="3200"/>
          </a:p>
        </p:txBody>
      </p:sp>
      <p:sp>
        <p:nvSpPr>
          <p:cNvPr id="54278" name="Rectangle 6"/>
          <p:cNvSpPr>
            <a:spLocks noChangeArrowheads="1"/>
          </p:cNvSpPr>
          <p:nvPr/>
        </p:nvSpPr>
        <p:spPr bwMode="auto">
          <a:xfrm>
            <a:off x="2837520" y="764704"/>
            <a:ext cx="3240360" cy="687413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>
              <a:lnSpc>
                <a:spcPct val="150000"/>
              </a:lnSpc>
              <a:spcBef>
                <a:spcPct val="20000"/>
              </a:spcBef>
            </a:pPr>
            <a:r>
              <a:rPr lang="en-US" sz="2800" b="1" dirty="0">
                <a:solidFill>
                  <a:srgbClr val="0070C0"/>
                </a:solidFill>
              </a:rPr>
              <a:t>Why GSOP require ?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33400" indent="-533400" algn="just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endParaRPr lang="en-US" sz="2000" dirty="0"/>
          </a:p>
          <a:p>
            <a:pPr marL="533400" indent="-533400" algn="just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533400" indent="-533400" algn="just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</a:pP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5063" name="Rectangle 7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ounded Rectangle 1"/>
              <p:cNvSpPr/>
              <p:nvPr/>
            </p:nvSpPr>
            <p:spPr>
              <a:xfrm>
                <a:off x="634110" y="2492896"/>
                <a:ext cx="7826322" cy="1507604"/>
              </a:xfrm>
              <a:prstGeom prst="round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The Gram-Schmidt procedure describe a method to transform such set of signal into an orthonormal set, provided the members of the set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400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/>
                          </a:rPr>
                          <m:t>(</m:t>
                        </m:r>
                        <m:r>
                          <a:rPr lang="en-US" sz="2400" i="1">
                            <a:latin typeface="Cambria Math"/>
                          </a:rPr>
                          <m:t>𝑡</m:t>
                        </m:r>
                        <m:r>
                          <a:rPr lang="en-US" sz="2400" i="1">
                            <a:latin typeface="Cambria Math"/>
                          </a:rPr>
                          <m:t>)</m:t>
                        </m:r>
                      </m:e>
                    </m:d>
                  </m:oMath>
                </a14:m>
                <a:r>
                  <a:rPr lang="en-US" sz="2400" dirty="0"/>
                  <a:t> are linearly independent </a:t>
                </a:r>
                <a:endParaRPr lang="en-IN" sz="2400" dirty="0"/>
              </a:p>
            </p:txBody>
          </p:sp>
        </mc:Choice>
        <mc:Fallback xmlns="">
          <p:sp>
            <p:nvSpPr>
              <p:cNvPr id="2" name="Rounded 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4110" y="2492896"/>
                <a:ext cx="7826322" cy="1507604"/>
              </a:xfrm>
              <a:prstGeom prst="round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935596" y="4365104"/>
                <a:ext cx="7272808" cy="88036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  <a:spcBef>
                    <a:spcPct val="20000"/>
                  </a:spcBef>
                </a:pPr>
                <a:r>
                  <a:rPr lang="en-US" b="1" dirty="0">
                    <a:solidFill>
                      <a:srgbClr val="00B050"/>
                    </a:solidFill>
                  </a:rPr>
                  <a:t>Linearly Independent means --- none of the signal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b="1" i="1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𝒔</m:t>
                            </m:r>
                          </m:e>
                          <m:sub>
                            <m:r>
                              <a:rPr lang="en-US" b="1" i="1">
                                <a:solidFill>
                                  <a:srgbClr val="00B050"/>
                                </a:solidFill>
                                <a:latin typeface="Cambria Math"/>
                              </a:rPr>
                              <m:t>𝒊</m:t>
                            </m:r>
                          </m:sub>
                        </m:sSub>
                        <m:r>
                          <a:rPr lang="en-US" b="1" i="1">
                            <a:solidFill>
                              <a:srgbClr val="00B050"/>
                            </a:solidFill>
                            <a:latin typeface="Cambria Math"/>
                          </a:rPr>
                          <m:t>(</m:t>
                        </m:r>
                        <m:r>
                          <a:rPr lang="en-US" b="1" i="1">
                            <a:solidFill>
                              <a:srgbClr val="00B050"/>
                            </a:solidFill>
                            <a:latin typeface="Cambria Math"/>
                          </a:rPr>
                          <m:t>𝒕</m:t>
                        </m:r>
                        <m:r>
                          <a:rPr lang="en-US" b="1" i="1">
                            <a:solidFill>
                              <a:srgbClr val="00B050"/>
                            </a:solidFill>
                            <a:latin typeface="Cambria Math"/>
                          </a:rPr>
                          <m:t>)</m:t>
                        </m:r>
                      </m:e>
                    </m:d>
                    <m:r>
                      <a:rPr lang="en-US" b="1">
                        <a:solidFill>
                          <a:srgbClr val="00B050"/>
                        </a:solidFill>
                        <a:latin typeface="Cambria Math"/>
                      </a:rPr>
                      <m:t> </m:t>
                    </m:r>
                  </m:oMath>
                </a14:m>
                <a:r>
                  <a:rPr lang="en-US" b="1" dirty="0">
                    <a:solidFill>
                      <a:srgbClr val="00B050"/>
                    </a:solidFill>
                  </a:rPr>
                  <a:t>can be written as a linear combination of the other signals.</a:t>
                </a:r>
                <a:endParaRPr lang="en-US" b="1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596" y="4365104"/>
                <a:ext cx="7272808" cy="880369"/>
              </a:xfrm>
              <a:prstGeom prst="rect">
                <a:avLst/>
              </a:prstGeom>
              <a:blipFill rotWithShape="1">
                <a:blip r:embed="rId3"/>
                <a:stretch>
                  <a:fillRect l="-417" r="-1085" b="-878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1331640" y="1700808"/>
                <a:ext cx="6048672" cy="646331"/>
              </a:xfrm>
              <a:prstGeom prst="rect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r>
                  <a:rPr lang="en-US" dirty="0"/>
                  <a:t>When we have an arbitrary set of M signals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/>
                          </a:rPr>
                          <m:t>(</m:t>
                        </m:r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i="1">
                            <a:latin typeface="Cambria Math"/>
                          </a:rPr>
                          <m:t>)</m:t>
                        </m:r>
                      </m:e>
                    </m:d>
                  </m:oMath>
                </a14:m>
                <a:r>
                  <a:rPr lang="en-US" dirty="0"/>
                  <a:t>, then in general these signals will not be orthonormal.</a:t>
                </a:r>
                <a:endParaRPr lang="en-IN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1640" y="1700808"/>
                <a:ext cx="6048672" cy="646331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7972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8" grpId="0" animBg="1"/>
      <p:bldP spid="2" grpId="0" animBg="1"/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2736"/>
            <a:ext cx="82296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Complete in two Stages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Stage-1 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To identify whether the set is linearly independent or not</a:t>
            </a:r>
          </a:p>
          <a:p>
            <a:r>
              <a:rPr lang="en-US" sz="2400" dirty="0"/>
              <a:t>If the set is not linearly dependent then determine the subset which is linearly independent.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Stage-2 :</a:t>
            </a:r>
          </a:p>
          <a:p>
            <a:r>
              <a:rPr lang="en-US" sz="2400" dirty="0"/>
              <a:t>Construct a set of N orthonormal basis function </a:t>
            </a:r>
          </a:p>
          <a:p>
            <a:r>
              <a:rPr lang="en-US" sz="2400" dirty="0"/>
              <a:t>Determine the coefficient of expansion.</a:t>
            </a:r>
            <a:endParaRPr lang="en-IN" sz="2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>
            <a:normAutofit fontScale="90000"/>
          </a:bodyPr>
          <a:lstStyle/>
          <a:p>
            <a:r>
              <a:rPr lang="en-US" sz="2800" b="1" i="1" dirty="0">
                <a:solidFill>
                  <a:srgbClr val="FF0000"/>
                </a:solidFill>
              </a:rPr>
              <a:t>GRAM – SCHMIDT ORTHOGONALIZATION PROCEDURE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20043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340768"/>
                <a:ext cx="8229600" cy="5184576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Consider the signals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000" i="1" smtClean="0">
                        <a:latin typeface="Cambria Math"/>
                      </a:rPr>
                      <m:t> </m:t>
                    </m:r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2000" i="1" dirty="0">
                    <a:latin typeface="Cambria Math" panose="02040503050406030204" pitchFamily="18" charset="0"/>
                  </a:rPr>
                  <a:t> </a:t>
                </a:r>
                <a:r>
                  <a:rPr lang="en-US" sz="2000" dirty="0">
                    <a:latin typeface="Cambria Math" panose="02040503050406030204" pitchFamily="18" charset="0"/>
                  </a:rPr>
                  <a:t>shown in figure. We wish to use the Gram-Schmidt orthogonalization procedure to find an orthonormal basis for this set of signals.</a:t>
                </a:r>
              </a:p>
              <a:p>
                <a:pPr marL="0" indent="0">
                  <a:buNone/>
                </a:pPr>
                <a:endParaRPr lang="en-US" sz="200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00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00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00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00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00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200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2000" dirty="0">
                    <a:latin typeface="Cambria Math" panose="02040503050406030204" pitchFamily="18" charset="0"/>
                  </a:rPr>
                  <a:t>We observe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𝑠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d>
                          <m:dPr>
                            <m:ctrlPr>
                              <a:rPr lang="en-US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000" i="1">
                                <a:latin typeface="Cambria Math"/>
                              </a:rPr>
                              <m:t>𝑡</m:t>
                            </m:r>
                          </m:e>
                        </m:d>
                        <m:r>
                          <a:rPr lang="en-US" sz="2000" i="1">
                            <a:latin typeface="Cambria Math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0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2000" dirty="0">
                    <a:latin typeface="Cambria Math" panose="02040503050406030204" pitchFamily="18" charset="0"/>
                  </a:rPr>
                  <a:t>, which means that this set of signals are not linearly independent. Accordingly, we base the GSOP on a subset consisting of the signals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sz="2000" i="1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000" i="1">
                            <a:latin typeface="Cambria Math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and</m:t>
                    </m:r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d>
                      <m:d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sz="2000" dirty="0">
                    <a:latin typeface="Cambria Math" panose="02040503050406030204" pitchFamily="18" charset="0"/>
                  </a:rPr>
                  <a:t>, which are linearly independent.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340768"/>
                <a:ext cx="8229600" cy="5184576"/>
              </a:xfrm>
              <a:blipFill>
                <a:blip r:embed="rId2"/>
                <a:stretch>
                  <a:fillRect l="-741" t="-1529" r="-103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>
            <a:normAutofit fontScale="90000"/>
          </a:bodyPr>
          <a:lstStyle/>
          <a:p>
            <a:r>
              <a:rPr lang="en-US" sz="2800" b="1" i="1" dirty="0"/>
              <a:t>GRAM – SCHMIDT ORTHOGONALIZATION PROCEDURE</a:t>
            </a:r>
            <a:br>
              <a:rPr lang="en-US" sz="2800" b="1" i="1" dirty="0"/>
            </a:br>
            <a:r>
              <a:rPr lang="en-US" sz="2800" b="1" i="1" dirty="0">
                <a:solidFill>
                  <a:srgbClr val="FF0000"/>
                </a:solidFill>
              </a:rPr>
              <a:t>Example</a:t>
            </a: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073B38-C0E0-44EA-AE12-49F122C62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2348880"/>
            <a:ext cx="8075240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16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508</Words>
  <Application>Microsoft Office PowerPoint</Application>
  <PresentationFormat>On-screen Show (4:3)</PresentationFormat>
  <Paragraphs>84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Cambria Math</vt:lpstr>
      <vt:lpstr>Times New Roman</vt:lpstr>
      <vt:lpstr>Wingdings</vt:lpstr>
      <vt:lpstr>Office Theme</vt:lpstr>
      <vt:lpstr>Digital Communication UEC607</vt:lpstr>
      <vt:lpstr>PowerPoint Presentation</vt:lpstr>
      <vt:lpstr>Signal Space Representation</vt:lpstr>
      <vt:lpstr>Type of Signal</vt:lpstr>
      <vt:lpstr>PowerPoint Presentation</vt:lpstr>
      <vt:lpstr>System Model of Digital Communication</vt:lpstr>
      <vt:lpstr>GRAM – SCHMIDT ORTHOGONALIZATION PROCEDURE (GSOP)</vt:lpstr>
      <vt:lpstr>GRAM – SCHMIDT ORTHOGONALIZATION PROCEDURE</vt:lpstr>
      <vt:lpstr>GRAM – SCHMIDT ORTHOGONALIZATION PROCEDURE Example</vt:lpstr>
      <vt:lpstr>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UEC607 Digital Communication</dc:title>
  <dc:creator>Dr. Hem Dutt Joshi</dc:creator>
  <cp:lastModifiedBy>poonam verma</cp:lastModifiedBy>
  <cp:revision>93</cp:revision>
  <dcterms:created xsi:type="dcterms:W3CDTF">2020-03-29T15:39:04Z</dcterms:created>
  <dcterms:modified xsi:type="dcterms:W3CDTF">2020-04-11T11:06:37Z</dcterms:modified>
</cp:coreProperties>
</file>

<file path=docProps/thumbnail.jpeg>
</file>